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312" r:id="rId3"/>
    <p:sldId id="319" r:id="rId4"/>
    <p:sldId id="320" r:id="rId5"/>
    <p:sldId id="332" r:id="rId6"/>
    <p:sldId id="310" r:id="rId7"/>
    <p:sldId id="315" r:id="rId8"/>
    <p:sldId id="326" r:id="rId9"/>
    <p:sldId id="330" r:id="rId10"/>
    <p:sldId id="324" r:id="rId11"/>
    <p:sldId id="333" r:id="rId12"/>
  </p:sldIdLst>
  <p:sldSz cx="9144000" cy="6858000" type="screen4x3"/>
  <p:notesSz cx="6858000" cy="100599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CC"/>
    <a:srgbClr val="339933"/>
    <a:srgbClr val="333399"/>
    <a:srgbClr val="FFFF00"/>
    <a:srgbClr val="EFFB03"/>
    <a:srgbClr val="00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86501" autoAdjust="0"/>
  </p:normalViewPr>
  <p:slideViewPr>
    <p:cSldViewPr>
      <p:cViewPr varScale="1">
        <p:scale>
          <a:sx n="111" d="100"/>
          <a:sy n="111" d="100"/>
        </p:scale>
        <p:origin x="1782" y="114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258" y="17184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5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5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4817"/>
            <a:ext cx="2972547" cy="5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554817"/>
            <a:ext cx="2972547" cy="5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D2E449-9085-40C6-85A5-9A73B9519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29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5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5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54063"/>
            <a:ext cx="5029200" cy="3773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78213"/>
            <a:ext cx="5487041" cy="45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Haga clic para modificar el estilo de texto del patrón</a:t>
            </a:r>
          </a:p>
          <a:p>
            <a:pPr lvl="1"/>
            <a:r>
              <a:rPr lang="en-GB" noProof="0" smtClean="0"/>
              <a:t>Segundo nivel</a:t>
            </a:r>
          </a:p>
          <a:p>
            <a:pPr lvl="2"/>
            <a:r>
              <a:rPr lang="en-GB" noProof="0" smtClean="0"/>
              <a:t>Tercer nivel</a:t>
            </a:r>
          </a:p>
          <a:p>
            <a:pPr lvl="3"/>
            <a:r>
              <a:rPr lang="en-GB" noProof="0" smtClean="0"/>
              <a:t>Cuarto nivel</a:t>
            </a:r>
          </a:p>
          <a:p>
            <a:pPr lvl="4"/>
            <a:r>
              <a:rPr lang="en-GB" noProof="0" smtClean="0"/>
              <a:t>Quinto nivel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4817"/>
            <a:ext cx="2972547" cy="5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554817"/>
            <a:ext cx="2972547" cy="5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90CAFE-8064-414E-AF19-D092779A6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9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A1623E-02D6-420E-894E-EA3D22809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42975" y="1347788"/>
            <a:ext cx="4854575" cy="3640137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A20AA45-C7E4-488A-8F37-50A97BECF1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B0DF85-7ECE-44C3-A1F6-B99F0E638C22}"/>
              </a:ext>
            </a:extLst>
          </p:cNvPr>
          <p:cNvSpPr txBox="1"/>
          <p:nvPr/>
        </p:nvSpPr>
        <p:spPr>
          <a:xfrm>
            <a:off x="3817469" y="10240487"/>
            <a:ext cx="2920428" cy="5409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45710" rIns="91421" bIns="4571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9478D5-3900-4DA3-B8DB-F0520607651A}" type="slidenum">
              <a:t>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85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 </a:t>
            </a:r>
            <a:r>
              <a:rPr lang="fr-FR" dirty="0" err="1"/>
              <a:t>eeigm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9545CA7D-94E8-4BAC-8E17-617CA66E5108}" type="slidenum">
              <a:rPr lang="fr-FR">
                <a:solidFill>
                  <a:prstClr val="black"/>
                </a:solidFill>
                <a:latin typeface="Calibri"/>
              </a:rPr>
              <a:pPr defTabSz="990478">
                <a:defRPr/>
              </a:pPr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34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 </a:t>
            </a:r>
            <a:r>
              <a:rPr lang="fr-FR" dirty="0" err="1"/>
              <a:t>eeigm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5CA7D-94E8-4BAC-8E17-617CA66E5108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84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94AD-CAB5-174A-AAD4-5FD7024B1CD6}" type="datetime1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29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DC21-DE23-944D-AB4A-E45882C35196}" type="datetime1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5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D617-4375-9B43-96EE-E118B906DDE8}" type="datetime1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4129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89C2-9772-F146-B749-91F1692FB954}" type="datetime1">
              <a:rPr lang="fr-FR" smtClean="0"/>
              <a:t>03/11/2023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57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0A19-1BEB-2142-A415-80FD208B8EEA}" type="datetime1">
              <a:rPr lang="fr-FR" smtClean="0"/>
              <a:t>03/11/2023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3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7603-02C7-764F-8A5C-677F4918C329}" type="datetime1">
              <a:rPr lang="fr-FR" smtClean="0"/>
              <a:t>03/11/2023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42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E207-C584-3749-8F23-50F713C278CF}" type="datetime1">
              <a:rPr lang="fr-FR" smtClean="0"/>
              <a:t>03/11/2023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51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B88B-0D3B-5549-A23C-E60C50ABEE7B}" type="datetime1">
              <a:rPr lang="fr-FR" smtClean="0"/>
              <a:t>03/11/2023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31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F37E-A1B0-3A4F-8A46-C727B0037E95}" type="datetime1">
              <a:rPr lang="fr-FR" smtClean="0"/>
              <a:t>03/11/2023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122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AD0A-5FD3-D946-86F0-49909E28913E}" type="datetime1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32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67A1-B35E-7642-8A2E-D10D4B6BCBA6}" type="datetime1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776D-199E-294B-BFA8-04A1AE262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13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74346" y="1"/>
            <a:ext cx="558430" cy="365125"/>
          </a:xfrm>
          <a:prstGeom prst="rect">
            <a:avLst/>
          </a:prstGeom>
        </p:spPr>
        <p:txBody>
          <a:bodyPr lIns="104306" tIns="52153" rIns="104306" bIns="52153"/>
          <a:lstStyle>
            <a:lvl1pPr algn="r">
              <a:defRPr sz="680"/>
            </a:lvl1pPr>
          </a:lstStyle>
          <a:p>
            <a:fld id="{CF120DB2-1EC1-4585-9891-3E4B02205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42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719138" cy="6858000"/>
          </a:xfrm>
          <a:prstGeom prst="rect">
            <a:avLst/>
          </a:prstGeom>
          <a:solidFill>
            <a:srgbClr val="1588B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6147" name="Picture 3" descr="BOLAUPC"/>
          <p:cNvPicPr>
            <a:picLocks noChangeAspect="1" noChangeArrowheads="1"/>
          </p:cNvPicPr>
          <p:nvPr/>
        </p:nvPicPr>
        <p:blipFill>
          <a:blip r:embed="rId14" cstate="print"/>
          <a:srcRect r="26923" b="21794"/>
          <a:stretch>
            <a:fillRect/>
          </a:stretch>
        </p:blipFill>
        <p:spPr bwMode="auto">
          <a:xfrm>
            <a:off x="4230688" y="1600200"/>
            <a:ext cx="49133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0"/>
        </a:spcBef>
        <a:spcAft>
          <a:spcPct val="0"/>
        </a:spcAft>
        <a:buClr>
          <a:srgbClr val="0099CC"/>
        </a:buClr>
        <a:buSzPct val="50000"/>
        <a:buFont typeface="Wingdings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0"/>
        </a:spcBef>
        <a:spcAft>
          <a:spcPct val="0"/>
        </a:spcAft>
        <a:buClr>
          <a:srgbClr val="0099CC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B6DD-2118-4B59-981B-174344D06D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3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eigm_officiel/" TargetMode="External"/><Relationship Id="rId3" Type="http://schemas.openxmlformats.org/officeDocument/2006/relationships/hyperlink" Target="mailto:mobilitat.eebe@upc.edu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eeigm.univ-lorraine.fr/" TargetMode="External"/><Relationship Id="rId5" Type="http://schemas.openxmlformats.org/officeDocument/2006/relationships/hyperlink" Target="mailto:Antonio.manuel.mateo@upc.edu" TargetMode="External"/><Relationship Id="rId4" Type="http://schemas.openxmlformats.org/officeDocument/2006/relationships/hyperlink" Target="mailto:sd.internacional.eebe@up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logo EEIGM 20 ans fond blanc.gif"/>
          <p:cNvPicPr>
            <a:picLocks noChangeAspect="1"/>
          </p:cNvPicPr>
          <p:nvPr/>
        </p:nvPicPr>
        <p:blipFill>
          <a:blip r:embed="rId3" cstate="print"/>
          <a:srcRect b="22388"/>
          <a:stretch>
            <a:fillRect/>
          </a:stretch>
        </p:blipFill>
        <p:spPr>
          <a:xfrm>
            <a:off x="1" y="0"/>
            <a:ext cx="2125744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00200" y="152400"/>
            <a:ext cx="76962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  </a:t>
            </a:r>
            <a:r>
              <a:rPr lang="es-E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EEIGM </a:t>
            </a:r>
            <a:br>
              <a:rPr lang="es-E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</a:br>
            <a:r>
              <a:rPr lang="es-ES" sz="24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Escuela Europea de Ingeniería de Materiales</a:t>
            </a:r>
            <a:r>
              <a:rPr lang="en-GB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/>
            </a:r>
            <a:br>
              <a:rPr lang="en-GB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</a:br>
            <a:r>
              <a:rPr lang="en-GB" sz="3600" b="1" dirty="0" smtClean="0">
                <a:solidFill>
                  <a:srgbClr val="333399"/>
                </a:solidFill>
                <a:effectLst/>
                <a:cs typeface="Times New Roman" pitchFamily="16" charset="0"/>
              </a:rPr>
              <a:t/>
            </a:r>
            <a:br>
              <a:rPr lang="en-GB" sz="3600" b="1" dirty="0" smtClean="0">
                <a:solidFill>
                  <a:srgbClr val="333399"/>
                </a:solidFill>
                <a:effectLst/>
                <a:cs typeface="Times New Roman" pitchFamily="16" charset="0"/>
              </a:rPr>
            </a:b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“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Formarse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 en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Europa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para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Triunfar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 en el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Mundo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6" charset="0"/>
              </a:rPr>
              <a:t>”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276600" y="5257800"/>
          <a:ext cx="484293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Fotografía de Photo Editor" r:id="rId4" imgW="9926436" imgH="2029108" progId="">
                  <p:embed/>
                </p:oleObj>
              </mc:Choice>
              <mc:Fallback>
                <p:oleObj name="Fotografía de Photo Editor" r:id="rId4" imgW="9926436" imgH="2029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484293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File00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6050" y="2286000"/>
            <a:ext cx="6332258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4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355F4D0C-189A-42A7-984A-BD12B341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800"/>
            <a:ext cx="618986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0" y="1357041"/>
            <a:ext cx="74499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Para más información:</a:t>
            </a:r>
          </a:p>
          <a:p>
            <a:endParaRPr lang="es-ES" sz="3200" dirty="0" smtClean="0"/>
          </a:p>
          <a:p>
            <a:pPr marL="449263" indent="-449263">
              <a:tabLst>
                <a:tab pos="630238" algn="l"/>
              </a:tabLst>
            </a:pPr>
            <a:r>
              <a:rPr lang="es-ES" sz="3200" dirty="0" smtClean="0">
                <a:hlinkClick r:id="rId3"/>
              </a:rPr>
              <a:t>mobilitat.eebe@upc.edu</a:t>
            </a:r>
            <a:endParaRPr lang="es-ES" sz="3200" dirty="0" smtClean="0"/>
          </a:p>
          <a:p>
            <a:pPr marL="449263" indent="-449263">
              <a:tabLst>
                <a:tab pos="630238" algn="l"/>
              </a:tabLst>
            </a:pPr>
            <a:endParaRPr lang="ca-ES" sz="3200" dirty="0"/>
          </a:p>
          <a:p>
            <a:pPr marL="449263" indent="-449263">
              <a:tabLst>
                <a:tab pos="630238" algn="l"/>
              </a:tabLst>
            </a:pPr>
            <a:r>
              <a:rPr lang="es-ES" sz="3200" dirty="0" smtClean="0">
                <a:hlinkClick r:id="rId4"/>
              </a:rPr>
              <a:t>sd.internacional.eebe@upc.edu</a:t>
            </a:r>
            <a:endParaRPr lang="es-ES" sz="3200" dirty="0" smtClean="0"/>
          </a:p>
          <a:p>
            <a:pPr marL="449263" indent="-449263">
              <a:tabLst>
                <a:tab pos="630238" algn="l"/>
              </a:tabLst>
            </a:pPr>
            <a:endParaRPr lang="ca-ES" sz="3200" dirty="0"/>
          </a:p>
          <a:p>
            <a:pPr marL="449263" indent="-449263">
              <a:tabLst>
                <a:tab pos="630238" algn="l"/>
              </a:tabLst>
            </a:pPr>
            <a:r>
              <a:rPr lang="ca-ES" sz="3200" dirty="0">
                <a:hlinkClick r:id="rId5"/>
              </a:rPr>
              <a:t>a</a:t>
            </a:r>
            <a:r>
              <a:rPr lang="ca-ES" sz="3200" dirty="0" smtClean="0">
                <a:hlinkClick r:id="rId5"/>
              </a:rPr>
              <a:t>ntonio.manuel.mateo@upc.edu</a:t>
            </a:r>
            <a:endParaRPr lang="ca-ES" sz="3200" dirty="0" smtClean="0"/>
          </a:p>
          <a:p>
            <a:endParaRPr lang="fr-FR" sz="3200" i="1" dirty="0" smtClean="0">
              <a:solidFill>
                <a:srgbClr val="000000"/>
              </a:solidFill>
              <a:latin typeface="Calibri"/>
              <a:hlinkClick r:id="rId6"/>
            </a:endParaRPr>
          </a:p>
          <a:p>
            <a:pPr marL="1258888"/>
            <a:r>
              <a:rPr lang="fr-FR" sz="3200" i="1" dirty="0" smtClean="0">
                <a:solidFill>
                  <a:srgbClr val="C00000"/>
                </a:solidFill>
                <a:latin typeface="Calibri"/>
                <a:hlinkClick r:id="rId6"/>
              </a:rPr>
              <a:t>https</a:t>
            </a:r>
            <a:r>
              <a:rPr lang="fr-FR" sz="3200" i="1" dirty="0">
                <a:solidFill>
                  <a:srgbClr val="C00000"/>
                </a:solidFill>
                <a:latin typeface="Calibri"/>
                <a:hlinkClick r:id="rId6"/>
              </a:rPr>
              <a:t>://eeigm.univ-lorraine.fr/</a:t>
            </a:r>
            <a:r>
              <a:rPr lang="fr-FR" sz="3200" i="1" dirty="0">
                <a:solidFill>
                  <a:srgbClr val="C00000"/>
                </a:solidFill>
                <a:latin typeface="Calibri"/>
              </a:rPr>
              <a:t> </a:t>
            </a:r>
          </a:p>
          <a:p>
            <a:endParaRPr lang="ca-ES" sz="3200" dirty="0"/>
          </a:p>
          <a:p>
            <a:endParaRPr lang="es-ES" sz="3200" dirty="0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DA4689E4-0415-431A-B3C2-E9315BD20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032" y="6141645"/>
            <a:ext cx="398172" cy="3981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8E6560-63FB-4679-AE71-14BD3CE0D937}"/>
              </a:ext>
            </a:extLst>
          </p:cNvPr>
          <p:cNvSpPr/>
          <p:nvPr/>
        </p:nvSpPr>
        <p:spPr>
          <a:xfrm>
            <a:off x="1981200" y="6078152"/>
            <a:ext cx="599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hlinkClick r:id="rId8"/>
              </a:rPr>
              <a:t>https://www.instagram.com/eeigm_officiel/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BA5D737-841B-4F8E-9712-43A894EEFDB1}"/>
              </a:ext>
            </a:extLst>
          </p:cNvPr>
          <p:cNvSpPr txBox="1"/>
          <p:nvPr/>
        </p:nvSpPr>
        <p:spPr>
          <a:xfrm>
            <a:off x="838200" y="2179066"/>
            <a:ext cx="3810000" cy="3518744"/>
          </a:xfrm>
          <a:prstGeom prst="rect">
            <a:avLst/>
          </a:prstGeom>
          <a:noFill/>
        </p:spPr>
        <p:txBody>
          <a:bodyPr wrap="square" lIns="70954" tIns="35477" rIns="70954" bIns="35477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Un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</a:rPr>
              <a:t>consorcio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universidades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un </a:t>
            </a:r>
            <a:r>
              <a:rPr lang="fr-FR" sz="2800" b="1" dirty="0" err="1">
                <a:solidFill>
                  <a:srgbClr val="C00000"/>
                </a:solidFill>
              </a:rPr>
              <a:t>programa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endParaRPr lang="fr-F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2800" b="1" dirty="0" err="1" smtClean="0">
                <a:solidFill>
                  <a:srgbClr val="C00000"/>
                </a:solidFill>
              </a:rPr>
              <a:t>europeo</a:t>
            </a:r>
            <a:r>
              <a:rPr lang="fr-FR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 err="1" smtClean="0">
                <a:solidFill>
                  <a:srgbClr val="C00000"/>
                </a:solidFill>
              </a:rPr>
              <a:t>único</a:t>
            </a:r>
            <a:endParaRPr lang="fr-FR" sz="2800" b="1" dirty="0" smtClean="0">
              <a:solidFill>
                <a:srgbClr val="C00000"/>
              </a:solidFill>
            </a:endParaRPr>
          </a:p>
          <a:p>
            <a:pPr algn="ctr"/>
            <a:endParaRPr lang="fr-FR" sz="28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  <a:cs typeface="Arial" panose="020B0604020202020204" pitchFamily="34" charset="0"/>
              </a:rPr>
              <a:t>q</a:t>
            </a:r>
            <a:r>
              <a:rPr lang="fr-FR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ue </a:t>
            </a:r>
            <a:r>
              <a:rPr lang="fr-FR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funciona</a:t>
            </a:r>
            <a:r>
              <a:rPr lang="fr-FR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desde</a:t>
            </a:r>
            <a:r>
              <a:rPr lang="fr-FR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1991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80" y="381000"/>
            <a:ext cx="4222840" cy="6348000"/>
          </a:xfrm>
          <a:prstGeom prst="rect">
            <a:avLst/>
          </a:prstGeom>
        </p:spPr>
      </p:pic>
      <p:pic>
        <p:nvPicPr>
          <p:cNvPr id="28" name="Image 3">
            <a:extLst>
              <a:ext uri="{FF2B5EF4-FFF2-40B4-BE49-F238E27FC236}">
                <a16:creationId xmlns:a16="http://schemas.microsoft.com/office/drawing/2014/main" id="{355F4D0C-189A-42A7-984A-BD12B341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0"/>
            <a:ext cx="6189860" cy="914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Image 17">
            <a:extLst>
              <a:ext uri="{FF2B5EF4-FFF2-40B4-BE49-F238E27FC236}">
                <a16:creationId xmlns:a16="http://schemas.microsoft.com/office/drawing/2014/main" id="{C5DA5643-F4EF-4104-A1E9-E0D43A225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06436"/>
            <a:ext cx="3422117" cy="8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2">
            <a:extLst>
              <a:ext uri="{FF2B5EF4-FFF2-40B4-BE49-F238E27FC236}">
                <a16:creationId xmlns:a16="http://schemas.microsoft.com/office/drawing/2014/main" id="{955EDE31-415E-46E2-BDE3-F20FC3EEF54B}"/>
              </a:ext>
            </a:extLst>
          </p:cNvPr>
          <p:cNvSpPr txBox="1"/>
          <p:nvPr/>
        </p:nvSpPr>
        <p:spPr>
          <a:xfrm>
            <a:off x="1181476" y="999841"/>
            <a:ext cx="1683947" cy="2769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35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Picture 223">
            <a:extLst>
              <a:ext uri="{FF2B5EF4-FFF2-40B4-BE49-F238E27FC236}">
                <a16:creationId xmlns:a16="http://schemas.microsoft.com/office/drawing/2014/main" id="{EBE06442-6A3B-441B-8304-2736FF04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219" y="1087925"/>
            <a:ext cx="949895" cy="90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e 56">
            <a:extLst>
              <a:ext uri="{FF2B5EF4-FFF2-40B4-BE49-F238E27FC236}">
                <a16:creationId xmlns:a16="http://schemas.microsoft.com/office/drawing/2014/main" id="{16A58BA2-0A78-4038-A5F1-7FE785256F41}"/>
              </a:ext>
            </a:extLst>
          </p:cNvPr>
          <p:cNvGrpSpPr/>
          <p:nvPr/>
        </p:nvGrpSpPr>
        <p:grpSpPr>
          <a:xfrm>
            <a:off x="990600" y="4498021"/>
            <a:ext cx="5791280" cy="1372550"/>
            <a:chOff x="917352" y="5439042"/>
            <a:chExt cx="7721706" cy="1830070"/>
          </a:xfrm>
        </p:grpSpPr>
        <p:sp>
          <p:nvSpPr>
            <p:cNvPr id="58" name="Text Box 199">
              <a:extLst>
                <a:ext uri="{FF2B5EF4-FFF2-40B4-BE49-F238E27FC236}">
                  <a16:creationId xmlns:a16="http://schemas.microsoft.com/office/drawing/2014/main" id="{EF0113ED-4472-4FCE-B3D2-584956C69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352" y="5444441"/>
              <a:ext cx="2121470" cy="1824671"/>
            </a:xfrm>
            <a:prstGeom prst="rect">
              <a:avLst/>
            </a:prstGeom>
            <a:solidFill>
              <a:srgbClr val="FFFFCC"/>
            </a:solidFill>
            <a:ln w="9525" cmpd="thickThin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75105" tIns="37553" rIns="75105" bIns="37553">
              <a:spAutoFit/>
            </a:bodyPr>
            <a:lstStyle/>
            <a:p>
              <a:pPr algn="r"/>
              <a:r>
                <a:rPr lang="fr-FR" sz="1400" b="1" dirty="0">
                  <a:solidFill>
                    <a:srgbClr val="FFC000"/>
                  </a:solidFill>
                </a:rPr>
                <a:t>Semestres 1 a </a:t>
              </a:r>
              <a:r>
                <a:rPr lang="fr-FR" sz="1400" b="1" dirty="0" smtClean="0">
                  <a:solidFill>
                    <a:srgbClr val="FFC000"/>
                  </a:solidFill>
                </a:rPr>
                <a:t>6</a:t>
              </a:r>
            </a:p>
            <a:p>
              <a:pPr algn="r"/>
              <a:r>
                <a:rPr lang="fr-FR" sz="1400" b="1" dirty="0" smtClean="0">
                  <a:solidFill>
                    <a:srgbClr val="FFC000"/>
                  </a:solidFill>
                </a:rPr>
                <a:t>de los </a:t>
              </a:r>
              <a:endParaRPr lang="fr-FR" sz="1400" b="1" dirty="0">
                <a:solidFill>
                  <a:srgbClr val="FFC000"/>
                </a:solidFill>
              </a:endParaRPr>
            </a:p>
            <a:p>
              <a:pPr algn="r"/>
              <a:r>
                <a:rPr lang="fr-FR" sz="1400" b="1" i="1" dirty="0" err="1" smtClean="0">
                  <a:solidFill>
                    <a:srgbClr val="00B050"/>
                  </a:solidFill>
                </a:rPr>
                <a:t>Grados</a:t>
              </a:r>
              <a:r>
                <a:rPr lang="fr-FR" sz="1400" b="1" i="1" dirty="0" smtClean="0">
                  <a:solidFill>
                    <a:srgbClr val="00B050"/>
                  </a:solidFill>
                </a:rPr>
                <a:t> de </a:t>
              </a:r>
              <a:r>
                <a:rPr lang="fr-FR" sz="1400" b="1" i="1" dirty="0" err="1" smtClean="0">
                  <a:solidFill>
                    <a:srgbClr val="00B050"/>
                  </a:solidFill>
                </a:rPr>
                <a:t>Materiales</a:t>
              </a:r>
              <a:r>
                <a:rPr lang="fr-FR" sz="1400" b="1" i="1" dirty="0" smtClean="0">
                  <a:solidFill>
                    <a:srgbClr val="00B050"/>
                  </a:solidFill>
                </a:rPr>
                <a:t>, </a:t>
              </a:r>
            </a:p>
            <a:p>
              <a:pPr algn="r"/>
              <a:r>
                <a:rPr lang="fr-FR" sz="1400" b="1" i="1" dirty="0" err="1" smtClean="0">
                  <a:solidFill>
                    <a:srgbClr val="00B050"/>
                  </a:solidFill>
                </a:rPr>
                <a:t>Química</a:t>
              </a:r>
              <a:r>
                <a:rPr lang="fr-FR" sz="1400" b="1" i="1" dirty="0" smtClean="0">
                  <a:solidFill>
                    <a:srgbClr val="00B050"/>
                  </a:solidFill>
                </a:rPr>
                <a:t> </a:t>
              </a:r>
            </a:p>
            <a:p>
              <a:pPr algn="r"/>
              <a:r>
                <a:rPr lang="fr-FR" sz="1400" b="1" i="1" dirty="0" smtClean="0">
                  <a:solidFill>
                    <a:srgbClr val="00B050"/>
                  </a:solidFill>
                </a:rPr>
                <a:t>y </a:t>
              </a:r>
              <a:r>
                <a:rPr lang="fr-FR" sz="1400" b="1" i="1" dirty="0" err="1" smtClean="0">
                  <a:solidFill>
                    <a:srgbClr val="00B050"/>
                  </a:solidFill>
                </a:rPr>
                <a:t>Mecánica</a:t>
              </a:r>
              <a:endParaRPr lang="fr-FR" sz="14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59" name="ZoneTexte 224">
              <a:extLst>
                <a:ext uri="{FF2B5EF4-FFF2-40B4-BE49-F238E27FC236}">
                  <a16:creationId xmlns:a16="http://schemas.microsoft.com/office/drawing/2014/main" id="{4321473C-19FC-43F3-9DCD-F002461E0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116" y="6502732"/>
              <a:ext cx="5221942" cy="41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 err="1">
                  <a:solidFill>
                    <a:schemeClr val="accent1"/>
                  </a:solidFill>
                </a:rPr>
                <a:t>Cada</a:t>
              </a:r>
              <a:r>
                <a:rPr lang="fr-FR" sz="1400" dirty="0">
                  <a:solidFill>
                    <a:schemeClr val="accent1"/>
                  </a:solidFill>
                </a:rPr>
                <a:t> </a:t>
              </a:r>
              <a:r>
                <a:rPr lang="fr-FR" sz="1400" dirty="0" err="1">
                  <a:solidFill>
                    <a:schemeClr val="accent1"/>
                  </a:solidFill>
                </a:rPr>
                <a:t>universidad</a:t>
              </a:r>
              <a:r>
                <a:rPr lang="fr-FR" sz="1400" dirty="0">
                  <a:solidFill>
                    <a:schemeClr val="accent1"/>
                  </a:solidFill>
                </a:rPr>
                <a:t> </a:t>
              </a:r>
              <a:r>
                <a:rPr lang="fr-FR" sz="1400" dirty="0" err="1">
                  <a:solidFill>
                    <a:schemeClr val="accent1"/>
                  </a:solidFill>
                </a:rPr>
                <a:t>selecciona</a:t>
              </a:r>
              <a:r>
                <a:rPr lang="fr-FR" sz="1400" dirty="0">
                  <a:solidFill>
                    <a:schemeClr val="accent1"/>
                  </a:solidFill>
                </a:rPr>
                <a:t> </a:t>
              </a:r>
              <a:r>
                <a:rPr lang="fr-FR" sz="1400" dirty="0" smtClean="0">
                  <a:solidFill>
                    <a:schemeClr val="accent1"/>
                  </a:solidFill>
                </a:rPr>
                <a:t>a sus </a:t>
              </a:r>
              <a:r>
                <a:rPr lang="fr-FR" sz="1400" dirty="0" err="1">
                  <a:solidFill>
                    <a:schemeClr val="accent1"/>
                  </a:solidFill>
                </a:rPr>
                <a:t>estudiantes</a:t>
              </a:r>
              <a:endParaRPr lang="fr-FR" sz="1400" dirty="0">
                <a:solidFill>
                  <a:schemeClr val="accent1"/>
                </a:solidFill>
              </a:endParaRP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1C2435AD-FCF6-4C9D-8A79-8210609591B9}"/>
                </a:ext>
              </a:extLst>
            </p:cNvPr>
            <p:cNvGrpSpPr/>
            <p:nvPr/>
          </p:nvGrpSpPr>
          <p:grpSpPr>
            <a:xfrm>
              <a:off x="2893804" y="5439042"/>
              <a:ext cx="4053508" cy="369778"/>
              <a:chOff x="2893804" y="5439042"/>
              <a:chExt cx="4053508" cy="369778"/>
            </a:xfrm>
          </p:grpSpPr>
          <p:sp>
            <p:nvSpPr>
              <p:cNvPr id="61" name="Rectangle 211">
                <a:extLst>
                  <a:ext uri="{FF2B5EF4-FFF2-40B4-BE49-F238E27FC236}">
                    <a16:creationId xmlns:a16="http://schemas.microsoft.com/office/drawing/2014/main" id="{C946DED9-4169-4ECA-9DE3-1F59C1F3A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804" y="5459855"/>
                <a:ext cx="692929" cy="332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33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" name="Rectangle 214">
                <a:extLst>
                  <a:ext uri="{FF2B5EF4-FFF2-40B4-BE49-F238E27FC236}">
                    <a16:creationId xmlns:a16="http://schemas.microsoft.com/office/drawing/2014/main" id="{9BADF910-DEE4-457B-B750-B68162FFB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4387" y="5439042"/>
                <a:ext cx="692925" cy="369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33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Rectangle 217">
                <a:extLst>
                  <a:ext uri="{FF2B5EF4-FFF2-40B4-BE49-F238E27FC236}">
                    <a16:creationId xmlns:a16="http://schemas.microsoft.com/office/drawing/2014/main" id="{0C8065C4-D7DB-47B9-8F97-F0A21E85A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680" y="5446548"/>
                <a:ext cx="687281" cy="343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33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78" name="Rectangle 8">
            <a:extLst>
              <a:ext uri="{FF2B5EF4-FFF2-40B4-BE49-F238E27FC236}">
                <a16:creationId xmlns:a16="http://schemas.microsoft.com/office/drawing/2014/main" id="{C2B70AF8-DF6B-4ED0-887B-7021E1A7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74" y="2833401"/>
            <a:ext cx="812270" cy="5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3300">
              <a:solidFill>
                <a:schemeClr val="accent2"/>
              </a:solidFill>
            </a:endParaRPr>
          </a:p>
        </p:txBody>
      </p:sp>
      <p:sp>
        <p:nvSpPr>
          <p:cNvPr id="79" name="Rectangle 31">
            <a:extLst>
              <a:ext uri="{FF2B5EF4-FFF2-40B4-BE49-F238E27FC236}">
                <a16:creationId xmlns:a16="http://schemas.microsoft.com/office/drawing/2014/main" id="{A287618B-830F-49B1-BF4B-73BA2E44F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47" y="259944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endParaRPr lang="fr-FR" sz="1800" b="1">
              <a:solidFill>
                <a:schemeClr val="accent2"/>
              </a:solidFill>
            </a:endParaRP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F20C157B-B3F8-4FBB-965C-FF1DDE49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062" y="2272939"/>
            <a:ext cx="952316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3300">
              <a:solidFill>
                <a:schemeClr val="accent2"/>
              </a:solidFill>
            </a:endParaRP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043C9207-87B6-4E7B-831A-F1474400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358" y="2566168"/>
            <a:ext cx="529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>
                <a:solidFill>
                  <a:schemeClr val="accent2"/>
                </a:solidFill>
              </a:rPr>
              <a:t> </a:t>
            </a:r>
            <a:endParaRPr lang="fr-FR" sz="3300">
              <a:solidFill>
                <a:schemeClr val="accent2"/>
              </a:solidFill>
            </a:endParaRPr>
          </a:p>
        </p:txBody>
      </p:sp>
      <p:pic>
        <p:nvPicPr>
          <p:cNvPr id="153" name="Image 152">
            <a:extLst>
              <a:ext uri="{FF2B5EF4-FFF2-40B4-BE49-F238E27FC236}">
                <a16:creationId xmlns:a16="http://schemas.microsoft.com/office/drawing/2014/main" id="{2FDA2598-ACC0-4F27-A778-1AFFF3390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449" y="2396435"/>
            <a:ext cx="489247" cy="406943"/>
          </a:xfrm>
          <a:prstGeom prst="rect">
            <a:avLst/>
          </a:prstGeom>
        </p:spPr>
      </p:pic>
      <p:pic>
        <p:nvPicPr>
          <p:cNvPr id="154" name="Image 153">
            <a:extLst>
              <a:ext uri="{FF2B5EF4-FFF2-40B4-BE49-F238E27FC236}">
                <a16:creationId xmlns:a16="http://schemas.microsoft.com/office/drawing/2014/main" id="{C1C862FA-47E7-4408-B2C5-9BFDB3F6F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347" y="4465943"/>
            <a:ext cx="489247" cy="406943"/>
          </a:xfrm>
          <a:prstGeom prst="rect">
            <a:avLst/>
          </a:prstGeom>
        </p:spPr>
      </p:pic>
      <p:pic>
        <p:nvPicPr>
          <p:cNvPr id="155" name="Image 154">
            <a:extLst>
              <a:ext uri="{FF2B5EF4-FFF2-40B4-BE49-F238E27FC236}">
                <a16:creationId xmlns:a16="http://schemas.microsoft.com/office/drawing/2014/main" id="{FE9A2C0C-6D7A-4205-9931-C132D5A1F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039" y="2396435"/>
            <a:ext cx="480101" cy="406943"/>
          </a:xfrm>
          <a:prstGeom prst="rect">
            <a:avLst/>
          </a:prstGeom>
        </p:spPr>
      </p:pic>
      <p:pic>
        <p:nvPicPr>
          <p:cNvPr id="156" name="Image 155">
            <a:extLst>
              <a:ext uri="{FF2B5EF4-FFF2-40B4-BE49-F238E27FC236}">
                <a16:creationId xmlns:a16="http://schemas.microsoft.com/office/drawing/2014/main" id="{73C5ACB4-2291-42CF-B3B9-0FD3FBA7B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47" y="3165080"/>
            <a:ext cx="503859" cy="427081"/>
          </a:xfrm>
          <a:prstGeom prst="rect">
            <a:avLst/>
          </a:prstGeom>
        </p:spPr>
      </p:pic>
      <p:pic>
        <p:nvPicPr>
          <p:cNvPr id="157" name="Image 156">
            <a:extLst>
              <a:ext uri="{FF2B5EF4-FFF2-40B4-BE49-F238E27FC236}">
                <a16:creationId xmlns:a16="http://schemas.microsoft.com/office/drawing/2014/main" id="{19A33A6E-DE7C-4969-A59F-C9660B14B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202" y="4458810"/>
            <a:ext cx="480101" cy="406943"/>
          </a:xfrm>
          <a:prstGeom prst="rect">
            <a:avLst/>
          </a:prstGeom>
        </p:spPr>
      </p:pic>
      <p:pic>
        <p:nvPicPr>
          <p:cNvPr id="158" name="Image 157">
            <a:extLst>
              <a:ext uri="{FF2B5EF4-FFF2-40B4-BE49-F238E27FC236}">
                <a16:creationId xmlns:a16="http://schemas.microsoft.com/office/drawing/2014/main" id="{47D19147-0881-4A38-B8A3-5715EA280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599" y="2396435"/>
            <a:ext cx="475529" cy="406943"/>
          </a:xfrm>
          <a:prstGeom prst="rect">
            <a:avLst/>
          </a:prstGeom>
        </p:spPr>
      </p:pic>
      <p:pic>
        <p:nvPicPr>
          <p:cNvPr id="159" name="Image 158">
            <a:extLst>
              <a:ext uri="{FF2B5EF4-FFF2-40B4-BE49-F238E27FC236}">
                <a16:creationId xmlns:a16="http://schemas.microsoft.com/office/drawing/2014/main" id="{45F00466-D627-4B98-A5CD-79DF2877B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058" y="3152519"/>
            <a:ext cx="475529" cy="406943"/>
          </a:xfrm>
          <a:prstGeom prst="rect">
            <a:avLst/>
          </a:prstGeom>
        </p:spPr>
      </p:pic>
      <p:pic>
        <p:nvPicPr>
          <p:cNvPr id="160" name="Image 159">
            <a:extLst>
              <a:ext uri="{FF2B5EF4-FFF2-40B4-BE49-F238E27FC236}">
                <a16:creationId xmlns:a16="http://schemas.microsoft.com/office/drawing/2014/main" id="{4E5BAF13-0A47-421C-A538-2B396F435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605" y="4448663"/>
            <a:ext cx="475529" cy="406943"/>
          </a:xfrm>
          <a:prstGeom prst="rect">
            <a:avLst/>
          </a:prstGeom>
        </p:spPr>
      </p:pic>
      <p:pic>
        <p:nvPicPr>
          <p:cNvPr id="161" name="Image 160">
            <a:extLst>
              <a:ext uri="{FF2B5EF4-FFF2-40B4-BE49-F238E27FC236}">
                <a16:creationId xmlns:a16="http://schemas.microsoft.com/office/drawing/2014/main" id="{8C65BC7E-A95B-4248-B3A2-092AC37D2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676" y="2396435"/>
            <a:ext cx="470957" cy="406943"/>
          </a:xfrm>
          <a:prstGeom prst="rect">
            <a:avLst/>
          </a:prstGeom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id="{55C38619-99F1-4AA6-88AC-05477A11C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169" y="3160175"/>
            <a:ext cx="470957" cy="406943"/>
          </a:xfrm>
          <a:prstGeom prst="rect">
            <a:avLst/>
          </a:prstGeom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949AD46E-F949-4CE6-9D3F-510C54262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676" y="4448663"/>
            <a:ext cx="470957" cy="406943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:a16="http://schemas.microsoft.com/office/drawing/2014/main" id="{C647290B-9294-4AB5-88E8-5E0056CAA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4690" y="2342589"/>
            <a:ext cx="486054" cy="486054"/>
          </a:xfrm>
          <a:prstGeom prst="rect">
            <a:avLst/>
          </a:prstGeom>
        </p:spPr>
      </p:pic>
      <p:pic>
        <p:nvPicPr>
          <p:cNvPr id="168" name="Image 167">
            <a:extLst>
              <a:ext uri="{FF2B5EF4-FFF2-40B4-BE49-F238E27FC236}">
                <a16:creationId xmlns:a16="http://schemas.microsoft.com/office/drawing/2014/main" id="{14523524-AD7E-486E-BACB-C1CA17EBA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623" y="3084763"/>
            <a:ext cx="484674" cy="484674"/>
          </a:xfrm>
          <a:prstGeom prst="rect">
            <a:avLst/>
          </a:prstGeom>
        </p:spPr>
      </p:pic>
      <p:sp>
        <p:nvSpPr>
          <p:cNvPr id="170" name="ZoneTexte 169">
            <a:extLst>
              <a:ext uri="{FF2B5EF4-FFF2-40B4-BE49-F238E27FC236}">
                <a16:creationId xmlns:a16="http://schemas.microsoft.com/office/drawing/2014/main" id="{CA6FEC10-85D3-48DD-A81C-AE95D5E848D7}"/>
              </a:ext>
            </a:extLst>
          </p:cNvPr>
          <p:cNvSpPr txBox="1"/>
          <p:nvPr/>
        </p:nvSpPr>
        <p:spPr>
          <a:xfrm>
            <a:off x="6925833" y="1200721"/>
            <a:ext cx="2240462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idiomas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14313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Inglés</a:t>
            </a:r>
            <a:endParaRPr lang="fr-FR" sz="12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14313">
              <a:buFont typeface="Wingdings" panose="05000000000000000000" pitchFamily="2" charset="2"/>
              <a:buChar char="§"/>
            </a:pPr>
            <a:r>
              <a:rPr lang="fr-FR" sz="1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Francés</a:t>
            </a:r>
            <a:endParaRPr lang="fr-FR" sz="12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14313">
              <a:buFont typeface="Wingdings" panose="05000000000000000000" pitchFamily="2" charset="2"/>
              <a:buChar char="§"/>
            </a:pPr>
            <a:r>
              <a:rPr lang="fr-FR" sz="1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Alemá</a:t>
            </a:r>
            <a:r>
              <a:rPr lang="es-ES" altLang="fr-FR" sz="1200" b="1" i="1" dirty="0" smtClean="0">
                <a:solidFill>
                  <a:schemeClr val="accent6">
                    <a:lumMod val="50000"/>
                  </a:schemeClr>
                </a:solidFill>
                <a:latin typeface="Arial Unicode MS"/>
              </a:rPr>
              <a:t>n</a:t>
            </a:r>
            <a:endParaRPr lang="fr-FR" sz="12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214313">
              <a:buFont typeface="Wingdings" panose="05000000000000000000" pitchFamily="2" charset="2"/>
              <a:buChar char="§"/>
            </a:pPr>
            <a:r>
              <a:rPr lang="fr-FR" sz="1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endParaRPr lang="fr-FR" sz="12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r-F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1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fr-FR" sz="1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B2 m</a:t>
            </a:r>
            <a:r>
              <a:rPr lang="es-ES" altLang="fr-FR" sz="1200" b="1" i="1" dirty="0">
                <a:solidFill>
                  <a:schemeClr val="accent6">
                    <a:lumMod val="50000"/>
                  </a:schemeClr>
                </a:solidFill>
                <a:latin typeface="Arial Unicode MS"/>
              </a:rPr>
              <a:t>í</a:t>
            </a:r>
            <a:r>
              <a:rPr lang="fr-FR" sz="1200" b="1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nimo</a:t>
            </a:r>
            <a:r>
              <a:rPr lang="fr-FR" sz="1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altLang="fr-FR" sz="1200" b="1" dirty="0">
                <a:solidFill>
                  <a:schemeClr val="accent6">
                    <a:lumMod val="50000"/>
                  </a:schemeClr>
                </a:solidFill>
                <a:latin typeface="Arial Unicode MS"/>
              </a:rPr>
              <a:t>í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nimo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6" name="Groupe 225">
            <a:extLst>
              <a:ext uri="{FF2B5EF4-FFF2-40B4-BE49-F238E27FC236}">
                <a16:creationId xmlns:a16="http://schemas.microsoft.com/office/drawing/2014/main" id="{4E73CC23-EE4D-42D2-B8E0-2D36E7EDA894}"/>
              </a:ext>
            </a:extLst>
          </p:cNvPr>
          <p:cNvGrpSpPr/>
          <p:nvPr/>
        </p:nvGrpSpPr>
        <p:grpSpPr>
          <a:xfrm>
            <a:off x="2890027" y="3182998"/>
            <a:ext cx="2291456" cy="272432"/>
            <a:chOff x="3490997" y="3606667"/>
            <a:chExt cx="3055274" cy="363242"/>
          </a:xfrm>
        </p:grpSpPr>
        <p:sp>
          <p:nvSpPr>
            <p:cNvPr id="227" name="Rectangle 194">
              <a:extLst>
                <a:ext uri="{FF2B5EF4-FFF2-40B4-BE49-F238E27FC236}">
                  <a16:creationId xmlns:a16="http://schemas.microsoft.com/office/drawing/2014/main" id="{F67A93C4-D3D4-41D1-8313-414C94A99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55" y="3606667"/>
              <a:ext cx="729616" cy="363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3300">
                <a:solidFill>
                  <a:schemeClr val="accent2"/>
                </a:solidFill>
              </a:endParaRPr>
            </a:p>
          </p:txBody>
        </p:sp>
        <p:sp>
          <p:nvSpPr>
            <p:cNvPr id="228" name="Rectangle 197">
              <a:extLst>
                <a:ext uri="{FF2B5EF4-FFF2-40B4-BE49-F238E27FC236}">
                  <a16:creationId xmlns:a16="http://schemas.microsoft.com/office/drawing/2014/main" id="{E1A9F3D4-4ED2-427C-93B3-0A55BAF91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997" y="3606671"/>
              <a:ext cx="765399" cy="354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3300">
                <a:solidFill>
                  <a:schemeClr val="accent2"/>
                </a:solidFill>
              </a:endParaRPr>
            </a:p>
          </p:txBody>
        </p:sp>
      </p:grpSp>
      <p:sp>
        <p:nvSpPr>
          <p:cNvPr id="229" name="Rectangle 11">
            <a:extLst>
              <a:ext uri="{FF2B5EF4-FFF2-40B4-BE49-F238E27FC236}">
                <a16:creationId xmlns:a16="http://schemas.microsoft.com/office/drawing/2014/main" id="{3D1FCF79-AB54-4D76-9A9B-5E91A90E5458}"/>
              </a:ext>
            </a:extLst>
          </p:cNvPr>
          <p:cNvSpPr/>
          <p:nvPr/>
        </p:nvSpPr>
        <p:spPr>
          <a:xfrm>
            <a:off x="848321" y="304849"/>
            <a:ext cx="8229600" cy="488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 fontAlgn="auto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u="sng" dirty="0" err="1">
                <a:solidFill>
                  <a:srgbClr val="000000"/>
                </a:solidFill>
                <a:latin typeface="Diavlo Book" pitchFamily="50"/>
                <a:ea typeface="Calibri" pitchFamily="34"/>
                <a:cs typeface="Times New Roman" pitchFamily="18"/>
              </a:rPr>
              <a:t>Ser</a:t>
            </a:r>
            <a:r>
              <a:rPr lang="fr-FR" sz="2800" b="1" u="sng" dirty="0">
                <a:solidFill>
                  <a:srgbClr val="000000"/>
                </a:solidFill>
                <a:latin typeface="Diavlo Book" pitchFamily="50"/>
                <a:ea typeface="Calibri" pitchFamily="34"/>
                <a:cs typeface="Times New Roman" pitchFamily="18"/>
              </a:rPr>
              <a:t> </a:t>
            </a:r>
            <a:r>
              <a:rPr lang="fr-FR" sz="2800" b="1" u="sng" dirty="0" err="1">
                <a:solidFill>
                  <a:srgbClr val="000000"/>
                </a:solidFill>
                <a:latin typeface="Diavlo Book" pitchFamily="50"/>
                <a:ea typeface="Calibri" pitchFamily="34"/>
                <a:cs typeface="Times New Roman" pitchFamily="18"/>
              </a:rPr>
              <a:t>ingeniero</a:t>
            </a:r>
            <a:r>
              <a:rPr lang="fr-FR" sz="2800" b="1" u="sng" dirty="0">
                <a:solidFill>
                  <a:srgbClr val="000000"/>
                </a:solidFill>
                <a:latin typeface="Diavlo Book" pitchFamily="50"/>
                <a:ea typeface="Calibri" pitchFamily="34"/>
                <a:cs typeface="Times New Roman" pitchFamily="18"/>
              </a:rPr>
              <a:t> </a:t>
            </a:r>
            <a:r>
              <a:rPr lang="fr-FR" sz="2800" b="1" u="sng" dirty="0">
                <a:solidFill>
                  <a:srgbClr val="C00000"/>
                </a:solidFill>
                <a:latin typeface="Diavlo Book" pitchFamily="50"/>
                <a:ea typeface="Calibri" pitchFamily="34"/>
                <a:cs typeface="Times New Roman" pitchFamily="18"/>
              </a:rPr>
              <a:t>EEIGM</a:t>
            </a:r>
            <a:r>
              <a:rPr lang="fr-FR" sz="2800" b="1" u="sng" dirty="0">
                <a:solidFill>
                  <a:srgbClr val="000000"/>
                </a:solidFill>
                <a:latin typeface="Diavlo Book" pitchFamily="50"/>
                <a:ea typeface="Calibri" pitchFamily="34"/>
                <a:cs typeface="Times New Roman" pitchFamily="18"/>
              </a:rPr>
              <a:t> </a:t>
            </a:r>
            <a:r>
              <a:rPr lang="fr-FR" sz="2800" b="1" u="sng" dirty="0" err="1">
                <a:solidFill>
                  <a:srgbClr val="000000"/>
                </a:solidFill>
                <a:latin typeface="Diavlo Book" pitchFamily="50"/>
                <a:ea typeface="Calibri" pitchFamily="34"/>
                <a:cs typeface="Times New Roman" pitchFamily="18"/>
              </a:rPr>
              <a:t>empezando</a:t>
            </a:r>
            <a:r>
              <a:rPr lang="fr-FR" sz="2800" b="1" u="sng" dirty="0">
                <a:solidFill>
                  <a:srgbClr val="000000"/>
                </a:solidFill>
                <a:latin typeface="Diavlo Book" pitchFamily="50"/>
                <a:ea typeface="Calibri" pitchFamily="34"/>
                <a:cs typeface="Times New Roman" pitchFamily="18"/>
              </a:rPr>
              <a:t> en </a:t>
            </a:r>
            <a:r>
              <a:rPr lang="fr-FR" sz="2800" b="1" u="sng" dirty="0" smtClean="0">
                <a:solidFill>
                  <a:srgbClr val="0099CC"/>
                </a:solidFill>
                <a:latin typeface="Diavlo Book" pitchFamily="50"/>
                <a:ea typeface="Calibri" pitchFamily="34"/>
                <a:cs typeface="Times New Roman" pitchFamily="18"/>
              </a:rPr>
              <a:t>EEBE</a:t>
            </a:r>
            <a:endParaRPr lang="fr-FR" sz="2800" b="1" u="sng" dirty="0">
              <a:solidFill>
                <a:srgbClr val="0099CC"/>
              </a:solidFill>
              <a:latin typeface="Diavlo Book" pitchFamily="50"/>
              <a:ea typeface="Calibri" pitchFamily="34"/>
              <a:cs typeface="Times New Roman" pitchFamily="1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8E0646A-CDA3-431D-96A5-42CF2C4884EA}"/>
              </a:ext>
            </a:extLst>
          </p:cNvPr>
          <p:cNvSpPr/>
          <p:nvPr/>
        </p:nvSpPr>
        <p:spPr>
          <a:xfrm>
            <a:off x="4523909" y="4435503"/>
            <a:ext cx="545035" cy="4069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pic>
        <p:nvPicPr>
          <p:cNvPr id="232" name="Image 231">
            <a:extLst>
              <a:ext uri="{FF2B5EF4-FFF2-40B4-BE49-F238E27FC236}">
                <a16:creationId xmlns:a16="http://schemas.microsoft.com/office/drawing/2014/main" id="{9633C9C1-E678-423F-8CB3-CC20B621B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87" y="3788284"/>
            <a:ext cx="489247" cy="406943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2DC9C7CC-6700-4A01-9BFC-63783D29681F}"/>
              </a:ext>
            </a:extLst>
          </p:cNvPr>
          <p:cNvSpPr/>
          <p:nvPr/>
        </p:nvSpPr>
        <p:spPr>
          <a:xfrm rot="16200000">
            <a:off x="4309427" y="4190189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33" name="Flèche : droite 232">
            <a:extLst>
              <a:ext uri="{FF2B5EF4-FFF2-40B4-BE49-F238E27FC236}">
                <a16:creationId xmlns:a16="http://schemas.microsoft.com/office/drawing/2014/main" id="{88B7E384-37B1-49D8-827E-3ED8A0AD8339}"/>
              </a:ext>
            </a:extLst>
          </p:cNvPr>
          <p:cNvSpPr/>
          <p:nvPr/>
        </p:nvSpPr>
        <p:spPr>
          <a:xfrm rot="16200000">
            <a:off x="4292477" y="3562178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34" name="Flèche : droite 233">
            <a:extLst>
              <a:ext uri="{FF2B5EF4-FFF2-40B4-BE49-F238E27FC236}">
                <a16:creationId xmlns:a16="http://schemas.microsoft.com/office/drawing/2014/main" id="{48D7FDA9-9E75-4F76-BA36-47331A2EBB34}"/>
              </a:ext>
            </a:extLst>
          </p:cNvPr>
          <p:cNvSpPr/>
          <p:nvPr/>
        </p:nvSpPr>
        <p:spPr>
          <a:xfrm rot="18633583">
            <a:off x="4633488" y="3663835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35" name="Flèche : droite 234">
            <a:extLst>
              <a:ext uri="{FF2B5EF4-FFF2-40B4-BE49-F238E27FC236}">
                <a16:creationId xmlns:a16="http://schemas.microsoft.com/office/drawing/2014/main" id="{3F9B0128-19EA-4A0D-B24A-77414D009A47}"/>
              </a:ext>
            </a:extLst>
          </p:cNvPr>
          <p:cNvSpPr/>
          <p:nvPr/>
        </p:nvSpPr>
        <p:spPr>
          <a:xfrm rot="13315168">
            <a:off x="3947440" y="3645981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2CC32436-2E09-43C0-BB68-A43671BD7536}"/>
              </a:ext>
            </a:extLst>
          </p:cNvPr>
          <p:cNvCxnSpPr>
            <a:cxnSpLocks/>
          </p:cNvCxnSpPr>
          <p:nvPr/>
        </p:nvCxnSpPr>
        <p:spPr>
          <a:xfrm flipV="1">
            <a:off x="2664677" y="4371360"/>
            <a:ext cx="3692543" cy="2361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8" name="Text Box 199">
            <a:extLst>
              <a:ext uri="{FF2B5EF4-FFF2-40B4-BE49-F238E27FC236}">
                <a16:creationId xmlns:a16="http://schemas.microsoft.com/office/drawing/2014/main" id="{EECE0102-785A-45E5-A50E-40D36863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09" y="3807551"/>
            <a:ext cx="1552046" cy="29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105" tIns="37553" rIns="75105" bIns="37553">
            <a:spAutoFit/>
          </a:bodyPr>
          <a:lstStyle/>
          <a:p>
            <a:pPr algn="r"/>
            <a:r>
              <a:rPr lang="fr-FR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Semestres </a:t>
            </a:r>
            <a:r>
              <a:rPr lang="fr-FR" sz="1400" b="1" dirty="0">
                <a:solidFill>
                  <a:srgbClr val="FF0000"/>
                </a:solidFill>
              </a:rPr>
              <a:t>7 a </a:t>
            </a:r>
            <a:r>
              <a:rPr lang="fr-FR" sz="1400" b="1" dirty="0" smtClean="0">
                <a:solidFill>
                  <a:srgbClr val="FF0000"/>
                </a:solidFill>
              </a:rPr>
              <a:t>9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39" name="Text Box 199">
            <a:extLst>
              <a:ext uri="{FF2B5EF4-FFF2-40B4-BE49-F238E27FC236}">
                <a16:creationId xmlns:a16="http://schemas.microsoft.com/office/drawing/2014/main" id="{B72A4929-E247-4298-A8EA-1545D783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91" y="3222872"/>
            <a:ext cx="1242230" cy="29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105" tIns="37553" rIns="75105" bIns="37553">
            <a:spAutoFit/>
          </a:bodyPr>
          <a:lstStyle/>
          <a:p>
            <a:pPr algn="r"/>
            <a:r>
              <a:rPr lang="fr-FR" sz="1400" dirty="0">
                <a:solidFill>
                  <a:schemeClr val="accent1"/>
                </a:solidFill>
              </a:rPr>
              <a:t>Semestre </a:t>
            </a:r>
            <a:r>
              <a:rPr lang="fr-FR" sz="1400" dirty="0" smtClean="0">
                <a:solidFill>
                  <a:schemeClr val="accent1"/>
                </a:solidFill>
              </a:rPr>
              <a:t>10</a:t>
            </a:r>
            <a:endParaRPr lang="fr-FR" sz="1400" dirty="0">
              <a:solidFill>
                <a:schemeClr val="accent1"/>
              </a:solidFill>
            </a:endParaRPr>
          </a:p>
        </p:txBody>
      </p: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4B644E9B-22D6-4B98-A9F7-D9D1A38DAF0A}"/>
              </a:ext>
            </a:extLst>
          </p:cNvPr>
          <p:cNvCxnSpPr>
            <a:cxnSpLocks/>
          </p:cNvCxnSpPr>
          <p:nvPr/>
        </p:nvCxnSpPr>
        <p:spPr>
          <a:xfrm flipV="1">
            <a:off x="2595856" y="3052285"/>
            <a:ext cx="3692543" cy="2361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1" name="Flèche : droite 240">
            <a:extLst>
              <a:ext uri="{FF2B5EF4-FFF2-40B4-BE49-F238E27FC236}">
                <a16:creationId xmlns:a16="http://schemas.microsoft.com/office/drawing/2014/main" id="{0CB90BC7-0750-49C1-9D39-2D75D20C88FA}"/>
              </a:ext>
            </a:extLst>
          </p:cNvPr>
          <p:cNvSpPr/>
          <p:nvPr/>
        </p:nvSpPr>
        <p:spPr>
          <a:xfrm rot="16200000">
            <a:off x="2707334" y="2857985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42" name="Flèche : droite 241">
            <a:extLst>
              <a:ext uri="{FF2B5EF4-FFF2-40B4-BE49-F238E27FC236}">
                <a16:creationId xmlns:a16="http://schemas.microsoft.com/office/drawing/2014/main" id="{029AFE2E-E94A-448E-82A9-62F8A3C2D8FD}"/>
              </a:ext>
            </a:extLst>
          </p:cNvPr>
          <p:cNvSpPr/>
          <p:nvPr/>
        </p:nvSpPr>
        <p:spPr>
          <a:xfrm rot="16200000">
            <a:off x="3354661" y="2846956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43" name="Flèche : droite 242">
            <a:extLst>
              <a:ext uri="{FF2B5EF4-FFF2-40B4-BE49-F238E27FC236}">
                <a16:creationId xmlns:a16="http://schemas.microsoft.com/office/drawing/2014/main" id="{84D23030-BA03-45FC-87BC-AA25620ECFB0}"/>
              </a:ext>
            </a:extLst>
          </p:cNvPr>
          <p:cNvSpPr/>
          <p:nvPr/>
        </p:nvSpPr>
        <p:spPr>
          <a:xfrm rot="16200000">
            <a:off x="4000713" y="2862031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44" name="Flèche : droite 243">
            <a:extLst>
              <a:ext uri="{FF2B5EF4-FFF2-40B4-BE49-F238E27FC236}">
                <a16:creationId xmlns:a16="http://schemas.microsoft.com/office/drawing/2014/main" id="{19D95959-ECAF-4237-BBDA-0CC6A523F0D2}"/>
              </a:ext>
            </a:extLst>
          </p:cNvPr>
          <p:cNvSpPr/>
          <p:nvPr/>
        </p:nvSpPr>
        <p:spPr>
          <a:xfrm rot="16200000">
            <a:off x="4710475" y="2842156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45" name="Flèche : droite 244">
            <a:extLst>
              <a:ext uri="{FF2B5EF4-FFF2-40B4-BE49-F238E27FC236}">
                <a16:creationId xmlns:a16="http://schemas.microsoft.com/office/drawing/2014/main" id="{6C6990FE-F754-418F-BFE1-169872E0B7CA}"/>
              </a:ext>
            </a:extLst>
          </p:cNvPr>
          <p:cNvSpPr/>
          <p:nvPr/>
        </p:nvSpPr>
        <p:spPr>
          <a:xfrm rot="16200000">
            <a:off x="5396577" y="2889060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47" name="Text Box 199">
            <a:extLst>
              <a:ext uri="{FF2B5EF4-FFF2-40B4-BE49-F238E27FC236}">
                <a16:creationId xmlns:a16="http://schemas.microsoft.com/office/drawing/2014/main" id="{6074C38D-C3A8-4C85-AB05-0D2A677B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78" y="2126480"/>
            <a:ext cx="1775832" cy="9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105" tIns="37553" rIns="75105" bIns="37553">
            <a:spAutoFit/>
          </a:bodyPr>
          <a:lstStyle/>
          <a:p>
            <a:pPr algn="r"/>
            <a:r>
              <a:rPr lang="fr-FR" sz="1400" dirty="0">
                <a:solidFill>
                  <a:schemeClr val="accent1"/>
                </a:solidFill>
              </a:rPr>
              <a:t>Semestre 11 - </a:t>
            </a:r>
            <a:r>
              <a:rPr lang="es-ES" sz="1400" dirty="0">
                <a:solidFill>
                  <a:srgbClr val="FF0000"/>
                </a:solidFill>
              </a:rPr>
              <a:t>Prácticas en un laboratorio del </a:t>
            </a:r>
            <a:r>
              <a:rPr lang="es-ES" sz="1400" dirty="0" smtClean="0">
                <a:solidFill>
                  <a:srgbClr val="FF0000"/>
                </a:solidFill>
              </a:rPr>
              <a:t>consorcio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8A61FD54-172E-4514-B152-1D83BC96B32E}"/>
              </a:ext>
            </a:extLst>
          </p:cNvPr>
          <p:cNvCxnSpPr>
            <a:cxnSpLocks/>
          </p:cNvCxnSpPr>
          <p:nvPr/>
        </p:nvCxnSpPr>
        <p:spPr>
          <a:xfrm flipV="1">
            <a:off x="2611474" y="2171947"/>
            <a:ext cx="3692543" cy="2361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9" name="Flèche : droite 248">
            <a:extLst>
              <a:ext uri="{FF2B5EF4-FFF2-40B4-BE49-F238E27FC236}">
                <a16:creationId xmlns:a16="http://schemas.microsoft.com/office/drawing/2014/main" id="{2E523D2D-8D4E-462F-A5C2-723B73E5244F}"/>
              </a:ext>
            </a:extLst>
          </p:cNvPr>
          <p:cNvSpPr/>
          <p:nvPr/>
        </p:nvSpPr>
        <p:spPr>
          <a:xfrm rot="16200000">
            <a:off x="4276248" y="1960029"/>
            <a:ext cx="185772" cy="9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50" name="Text Box 199">
            <a:extLst>
              <a:ext uri="{FF2B5EF4-FFF2-40B4-BE49-F238E27FC236}">
                <a16:creationId xmlns:a16="http://schemas.microsoft.com/office/drawing/2014/main" id="{DDD628EF-643C-4F0C-9305-217B29B9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85" y="1242239"/>
            <a:ext cx="1536936" cy="72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5105" tIns="37553" rIns="75105" bIns="37553">
            <a:spAutoFit/>
          </a:bodyPr>
          <a:lstStyle/>
          <a:p>
            <a:pPr algn="r"/>
            <a:r>
              <a:rPr lang="fr-FR" sz="1400" dirty="0">
                <a:solidFill>
                  <a:schemeClr val="accent1"/>
                </a:solidFill>
              </a:rPr>
              <a:t>Semestre 12 - </a:t>
            </a:r>
            <a:r>
              <a:rPr lang="es-ES" sz="1400" dirty="0">
                <a:solidFill>
                  <a:srgbClr val="FF0000"/>
                </a:solidFill>
              </a:rPr>
              <a:t>Prácticas en </a:t>
            </a:r>
            <a:r>
              <a:rPr lang="fr-FR" sz="1400" dirty="0" err="1">
                <a:solidFill>
                  <a:srgbClr val="FF0000"/>
                </a:solidFill>
              </a:rPr>
              <a:t>empresa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84" y="4483940"/>
            <a:ext cx="496654" cy="331855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4162242" y="4835160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smtClean="0">
                <a:solidFill>
                  <a:srgbClr val="00B0F0"/>
                </a:solidFill>
              </a:rPr>
              <a:t>EEBE-UPC</a:t>
            </a:r>
            <a:endParaRPr lang="es-ES" sz="1600" dirty="0">
              <a:solidFill>
                <a:srgbClr val="00B0F0"/>
              </a:solidFill>
            </a:endParaRPr>
          </a:p>
        </p:txBody>
      </p:sp>
      <p:pic>
        <p:nvPicPr>
          <p:cNvPr id="65" name="Imatg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68" y="3194760"/>
            <a:ext cx="437392" cy="292257"/>
          </a:xfrm>
          <a:prstGeom prst="rect">
            <a:avLst/>
          </a:prstGeom>
        </p:spPr>
      </p:pic>
      <p:pic>
        <p:nvPicPr>
          <p:cNvPr id="66" name="Imatg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02" y="2468006"/>
            <a:ext cx="428177" cy="286100"/>
          </a:xfrm>
          <a:prstGeom prst="rect">
            <a:avLst/>
          </a:prstGeom>
        </p:spPr>
      </p:pic>
      <p:pic>
        <p:nvPicPr>
          <p:cNvPr id="67" name="Image 167">
            <a:extLst>
              <a:ext uri="{FF2B5EF4-FFF2-40B4-BE49-F238E27FC236}">
                <a16:creationId xmlns:a16="http://schemas.microsoft.com/office/drawing/2014/main" id="{14523524-AD7E-486E-BACB-C1CA17EBA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7767" y="4427078"/>
            <a:ext cx="484674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6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494648" cy="5295619"/>
          </a:xfrm>
          <a:prstGeom prst="rect">
            <a:avLst/>
          </a:prstGeom>
        </p:spPr>
      </p:pic>
      <p:sp>
        <p:nvSpPr>
          <p:cNvPr id="35" name="Diagrama de flux: procés 34"/>
          <p:cNvSpPr/>
          <p:nvPr/>
        </p:nvSpPr>
        <p:spPr bwMode="auto">
          <a:xfrm>
            <a:off x="1699404" y="3429000"/>
            <a:ext cx="6911196" cy="228600"/>
          </a:xfrm>
          <a:prstGeom prst="flowChartProcess">
            <a:avLst/>
          </a:prstGeom>
          <a:solidFill>
            <a:srgbClr val="FFFFCC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iagrama de flux: procés 35"/>
          <p:cNvSpPr/>
          <p:nvPr/>
        </p:nvSpPr>
        <p:spPr bwMode="auto">
          <a:xfrm>
            <a:off x="1676400" y="4572000"/>
            <a:ext cx="6934200" cy="1524000"/>
          </a:xfrm>
          <a:prstGeom prst="flowChartProcess">
            <a:avLst/>
          </a:prstGeom>
          <a:solidFill>
            <a:srgbClr val="FFFFCC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228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rgbClr val="FF0000"/>
                </a:solidFill>
              </a:rPr>
              <a:t>Grado Ingeniería Química</a:t>
            </a:r>
            <a:endParaRPr lang="es-E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50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/>
          <a:stretch/>
        </p:blipFill>
        <p:spPr>
          <a:xfrm>
            <a:off x="1447800" y="1219200"/>
            <a:ext cx="6619048" cy="515738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600200" y="271328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Grado Ingeniería de Materiales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sp>
        <p:nvSpPr>
          <p:cNvPr id="42" name="Diagrama de flux: procés 41"/>
          <p:cNvSpPr/>
          <p:nvPr/>
        </p:nvSpPr>
        <p:spPr bwMode="auto">
          <a:xfrm>
            <a:off x="1905000" y="2895600"/>
            <a:ext cx="6161848" cy="228600"/>
          </a:xfrm>
          <a:prstGeom prst="flowChartProcess">
            <a:avLst/>
          </a:prstGeom>
          <a:solidFill>
            <a:srgbClr val="FFFFCC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Diagrama de flux: procés 42"/>
          <p:cNvSpPr/>
          <p:nvPr/>
        </p:nvSpPr>
        <p:spPr bwMode="auto">
          <a:xfrm>
            <a:off x="1905000" y="4267200"/>
            <a:ext cx="6161848" cy="1708903"/>
          </a:xfrm>
          <a:prstGeom prst="flowChartProcess">
            <a:avLst/>
          </a:prstGeom>
          <a:solidFill>
            <a:srgbClr val="FFFFCC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05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2667000" y="392039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i="1" dirty="0" smtClean="0">
                <a:solidFill>
                  <a:srgbClr val="FF0000"/>
                </a:solidFill>
              </a:rPr>
              <a:t>Grado Ingeniería Mecánica</a:t>
            </a:r>
            <a:endParaRPr lang="es-ES" sz="2800" b="1" i="1" dirty="0">
              <a:solidFill>
                <a:srgbClr val="FF0000"/>
              </a:solidFill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7211991" cy="5162267"/>
          </a:xfrm>
          <a:prstGeom prst="rect">
            <a:avLst/>
          </a:prstGeom>
        </p:spPr>
      </p:pic>
      <p:sp>
        <p:nvSpPr>
          <p:cNvPr id="35" name="Diagrama de flux: procés 34"/>
          <p:cNvSpPr/>
          <p:nvPr/>
        </p:nvSpPr>
        <p:spPr bwMode="auto">
          <a:xfrm>
            <a:off x="1676400" y="2819400"/>
            <a:ext cx="6705600" cy="228600"/>
          </a:xfrm>
          <a:prstGeom prst="flowChartProcess">
            <a:avLst/>
          </a:prstGeom>
          <a:solidFill>
            <a:srgbClr val="FFFFCC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iagrama de flux: procés 35"/>
          <p:cNvSpPr/>
          <p:nvPr/>
        </p:nvSpPr>
        <p:spPr bwMode="auto">
          <a:xfrm>
            <a:off x="1676400" y="4572000"/>
            <a:ext cx="6705600" cy="1404103"/>
          </a:xfrm>
          <a:prstGeom prst="flowChartProcess">
            <a:avLst/>
          </a:prstGeom>
          <a:solidFill>
            <a:srgbClr val="FFFFCC">
              <a:alpha val="58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3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8" descr="data:image/jpeg;base64,/9j/4AAQSkZJRgABAQAAAQABAAD/2wCEAAkGBwgHBgkIBwgKCgkLDRYWDQwXDQ8UFRAWIB0uGiAmJCokKCwsJBwqJBwkJjEsLikrLi4uHB8zODQsNyg5LjcBCgoKDQwNGg8PGjQlGyM3MzU3Nzc3ODcrNzc3ODc3LTQwNzc3Nzc3Kzc3Nzc1Kys3NzcsLzg3Kyw3LDQ3LDg3Mv/AABEIALcBEwMBEQACEQEDEQH/xAAZAAEBAAMBAAAAAAAAAAAAAAAABQQHCAP/xAAqEAEAAAIKAgMBAAMBAAAAAAAAAgQFBhUXU1STotHTAQM0cXIzEUJjB//EABoBAQEBAQEBAQAAAAAAAAAAAAAEBwgDBgH/xAAvEQEAAQEGBAYCAgIDAAAAAAAAAhYBBAVTotITUpHRAwYyNXGyEYExQSFhFCRR/9oADAMBAAIRAxEAPwDeIAAAAAAAAAAAAAAAAAAAAAAAAAAAAAAAAAAAAAAAAAAAAAAAAAAAAAAAAAAAAAAAAAAAAAAAAAAAAAAAAAAAAAAAAAAAAAAAAAAAAAAAAAAAAAAAAAAAAAAAAAAAAAAAAAAAAAAAAAAAAAAAAAAAAAAAAAAAAAAAAAAAAAAAAAAAAAAAAAAAAAAAAAAAAAAAAAAAAAAAAAAAAAAAAAAAAAAAAAAAAAAAAAAAAAAAAAAAAAAAAAAAANZ32VbyNLaMv2PpqVvvNHrbteP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9oP/AGOr0cPiLxI0r/jz/wApfsfN36P/AArxK7+J/mUf/P4/j8/6edt78Oy38OfGyPAAAAAAAAAAAAAAAAAAAAAAAAAAAAAAAAABS9H8YPpj3mX3Xxv19bEk/VamthVgAAAAAAAAAAAAAAAAAAAAAAAAAAAAAAAAKXo/jB9Me8y+6+N+vrYkn6rU1sKsAAAAAAAAAAAAAAAAAAAAAAAAAAAAAAAABS9H8YPpj3mX3Xxv19bEk/VamthVgAAAAAAAAAAAAAAAAAAAAAAAAAAAAAAAAKXo/jB9Me8y+6+N+vrYkn6rU1sKsAAAAAAAAAAAAAAAAAAAAAAAAAAAAAAAABS9H8YPpj3mX3Xxv19bEk/VamthVgAAAAAAAAAAAAAAAAAAAAAAAAAAAAAAAAKXo/jB9Me8y+6+N+vrYkn6rU1sKsAAAAAAAAAAAAAAAAAAAAAAAAAAAAAAAABS9H8YPpj3mX3Xxv19bEk/VazbOlMLdFy8qsxjO0x2tk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1iWoqR8y/r8+fR/r4/wB4+Xzl8xG9Xnx5eL4svzK3/Vnx/VjHfMv/AE8V8bwPA/xCNtn4s/n+rLf7/NrCfroAAAAAAAAAAAAAAAAAAAAAAAAAAAAAAAAABalfj+v8+EM/Va5/84e+Xj5s+tiKudAAAAAAAAAAAAAAAAAAAAAAAAAAAAAAAAAALUr8f1/nwhn6rXP/AJw98vHzZ9bEVc6AAAAAAAAAAAAAAAAAAAAAAAAAAAAAAAAAAWpX4/r/AD4Qz9Vrn/zh75ePmz62Iq50AAAAAAAAAAAAAAAAAAAAAAAAAAAAAAAAAAtSvx/X+fCGfqtc/wDnD3y8fNn1sRVzoAAAAAAAAAAAAAAAAAAAAAAAAAAAAAAAAABalfj+v8+EM/Va5/8AOHvl4+bPrYirnQAAAAAAAAAAAAAAAAAAAAAAAAAAAAAAAAAC1K/H9f58IZ+q1z/5w98vHzZ9bEVc6AAAAAAAAAAAAAAAAAAAAAAAAAAAAAAAAAAWpX4/r/PhDP1Wuf8Azh75ePmz62P/2Q=="/>
          <p:cNvSpPr>
            <a:spLocks noChangeAspect="1" noChangeArrowheads="1"/>
          </p:cNvSpPr>
          <p:nvPr/>
        </p:nvSpPr>
        <p:spPr bwMode="auto">
          <a:xfrm>
            <a:off x="307975" y="8632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AutoShape 2" descr="Résultat de recherche d'images pour &quot;eeigm&quot;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AutoShape 4" descr="Résultat de recherche d'images pour &quot;eeigm&quot;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>
          <a:xfrm>
            <a:off x="6600017" y="5575019"/>
            <a:ext cx="2057400" cy="273844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5DD6776D-199E-294B-BFA8-04A1AE26275B}" type="slidenum">
              <a:rPr lang="fr-FR" sz="150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FR" sz="1500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1704" y="1972929"/>
            <a:ext cx="71354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 </a:t>
            </a:r>
            <a:r>
              <a:rPr lang="es-E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Alrededor </a:t>
            </a:r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1,3 meses para encontrar el primer empleo</a:t>
            </a:r>
          </a:p>
          <a:p>
            <a:pPr marL="257175" indent="-257175">
              <a:lnSpc>
                <a:spcPct val="150000"/>
              </a:lnSpc>
              <a:buFontTx/>
              <a:buChar char="-"/>
              <a:defRPr/>
            </a:pPr>
            <a:r>
              <a:rPr lang="es-ES" sz="2000" b="1" dirty="0" smtClean="0">
                <a:solidFill>
                  <a:srgbClr val="951D7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es-ES" sz="2000" b="1" dirty="0">
                <a:solidFill>
                  <a:srgbClr val="951D7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mitad de los estudiantes son contratados antes de finalizar sus </a:t>
            </a:r>
            <a:r>
              <a:rPr lang="es-ES" sz="2000" b="1" dirty="0" smtClean="0">
                <a:solidFill>
                  <a:srgbClr val="951D7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estudios</a:t>
            </a:r>
          </a:p>
          <a:p>
            <a:pPr marL="257175" indent="-257175">
              <a:lnSpc>
                <a:spcPct val="150000"/>
              </a:lnSpc>
              <a:buFontTx/>
              <a:buChar char="-"/>
              <a:defRPr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mitad de los titulados comienzan su carrera en el extranjero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000" b="1" dirty="0" smtClean="0">
                <a:solidFill>
                  <a:srgbClr val="E9287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 </a:t>
            </a:r>
            <a:r>
              <a:rPr lang="es-ES" sz="2000" b="1" dirty="0" smtClean="0">
                <a:solidFill>
                  <a:srgbClr val="E9287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s-ES" sz="2000" b="1" dirty="0">
                <a:solidFill>
                  <a:srgbClr val="E9287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40 % de los titulados son mujeres</a:t>
            </a:r>
            <a:endParaRPr lang="fr-FR" sz="2000" b="1" dirty="0">
              <a:solidFill>
                <a:srgbClr val="E9287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EFC4BE-57F4-41E0-95E8-9960EB3B9228}"/>
              </a:ext>
            </a:extLst>
          </p:cNvPr>
          <p:cNvSpPr>
            <a:spLocks/>
          </p:cNvSpPr>
          <p:nvPr/>
        </p:nvSpPr>
        <p:spPr bwMode="auto">
          <a:xfrm>
            <a:off x="1" y="857250"/>
            <a:ext cx="211974" cy="5143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 sz="3300" dirty="0">
              <a:latin typeface="Calibri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5DA5643-F4EF-4104-A1E9-E0D43A225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5476022"/>
            <a:ext cx="2057400" cy="526080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905014E7-76DE-418B-8362-EA51326F3676}"/>
              </a:ext>
            </a:extLst>
          </p:cNvPr>
          <p:cNvSpPr/>
          <p:nvPr/>
        </p:nvSpPr>
        <p:spPr>
          <a:xfrm>
            <a:off x="907126" y="5583035"/>
            <a:ext cx="224444" cy="2306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34C9488-C0BC-4365-85B0-D1E24EA11B75}"/>
              </a:ext>
            </a:extLst>
          </p:cNvPr>
          <p:cNvSpPr/>
          <p:nvPr/>
        </p:nvSpPr>
        <p:spPr>
          <a:xfrm>
            <a:off x="632806" y="5583035"/>
            <a:ext cx="224444" cy="230678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9D662B6-6694-479C-96A1-0D41C20D65FD}"/>
              </a:ext>
            </a:extLst>
          </p:cNvPr>
          <p:cNvSpPr/>
          <p:nvPr/>
        </p:nvSpPr>
        <p:spPr>
          <a:xfrm>
            <a:off x="365759" y="5583035"/>
            <a:ext cx="224444" cy="230678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24C6DA-1C71-47C7-BA7B-A3AB69270F1E}"/>
              </a:ext>
            </a:extLst>
          </p:cNvPr>
          <p:cNvSpPr txBox="1"/>
          <p:nvPr/>
        </p:nvSpPr>
        <p:spPr>
          <a:xfrm>
            <a:off x="912877" y="1114780"/>
            <a:ext cx="2964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err="1"/>
              <a:t>Cifras</a:t>
            </a:r>
            <a:r>
              <a:rPr lang="fr-FR" sz="2100" b="1" dirty="0"/>
              <a:t> </a:t>
            </a:r>
            <a:r>
              <a:rPr lang="fr-FR" sz="2100" b="1" dirty="0" smtClean="0"/>
              <a:t>principales:</a:t>
            </a:r>
            <a:endParaRPr lang="fr-FR" sz="2100" b="1" dirty="0"/>
          </a:p>
        </p:txBody>
      </p:sp>
      <p:sp>
        <p:nvSpPr>
          <p:cNvPr id="13" name="Rectangle 3"/>
          <p:cNvSpPr>
            <a:spLocks noRot="1" noChangeArrowheads="1"/>
          </p:cNvSpPr>
          <p:nvPr/>
        </p:nvSpPr>
        <p:spPr bwMode="auto">
          <a:xfrm>
            <a:off x="-7189" y="-228995"/>
            <a:ext cx="92932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65" tIns="50182" rIns="100365" bIns="50182" anchor="ctr"/>
          <a:lstStyle/>
          <a:p>
            <a:pPr algn="ctr" defTabSz="762000" eaLnBrk="0" hangingPunct="0">
              <a:defRPr/>
            </a:pPr>
            <a:r>
              <a:rPr lang="es-ES" sz="40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 profesión</a:t>
            </a:r>
            <a:endParaRPr lang="es-ES" sz="4000" b="1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3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Rot="1" noChangeArrowheads="1"/>
          </p:cNvSpPr>
          <p:nvPr/>
        </p:nvSpPr>
        <p:spPr bwMode="auto">
          <a:xfrm>
            <a:off x="192087" y="-152400"/>
            <a:ext cx="92932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365" tIns="50182" rIns="100365" bIns="50182" anchor="ctr"/>
          <a:lstStyle/>
          <a:p>
            <a:pPr algn="ctr" defTabSz="762000" eaLnBrk="0" hangingPunct="0">
              <a:defRPr/>
            </a:pPr>
            <a:r>
              <a:rPr lang="es-ES" sz="4000" b="1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 profesión</a:t>
            </a:r>
            <a:endParaRPr lang="es-ES" sz="4000" b="1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952" y="923835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+mj-lt"/>
              </a:rPr>
              <a:t>Los sectores industriales en los que los ingenieros de la EEIGM trabajan son:</a:t>
            </a:r>
          </a:p>
          <a:p>
            <a:endParaRPr lang="es-ES" sz="2400" dirty="0" smtClean="0">
              <a:latin typeface="+mj-lt"/>
            </a:endParaRPr>
          </a:p>
        </p:txBody>
      </p:sp>
      <p:pic>
        <p:nvPicPr>
          <p:cNvPr id="7170" name="Picture 2" descr="Principaux secteurs d'activité des ingénieurs EEIGM_maj_03_05_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06" y="1676400"/>
            <a:ext cx="6605246" cy="42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6096000"/>
            <a:ext cx="8266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22% cursan estudios de doctorado</a:t>
            </a:r>
          </a:p>
        </p:txBody>
      </p:sp>
    </p:spTree>
    <p:extLst>
      <p:ext uri="{BB962C8B-B14F-4D97-AF65-F5344CB8AC3E}">
        <p14:creationId xmlns:p14="http://schemas.microsoft.com/office/powerpoint/2010/main" val="8499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8" descr="data:image/jpeg;base64,/9j/4AAQSkZJRgABAQAAAQABAAD/2wCEAAkGBwgHBgkIBwgKCgkLDRYWDQwXDQ8UFRAWIB0uGiAmJCokKCwsJBwqJBwkJjEsLikrLi4uHB8zODQsNyg5LjcBCgoKDQwNGg8PGjQlGyM3MzU3Nzc3ODcrNzc3ODc3LTQwNzc3Nzc3Kzc3Nzc1Kys3NzcsLzg3Kyw3LDQ3LDg3Mv/AABEIALcBEwMBEQACEQEDEQH/xAAZAAEBAAMBAAAAAAAAAAAAAAAABQQHCAP/xAAqEAEAAAIKAgMBAAMBAAAAAAAAAgQFBhUXU1STotHTAQM0cXIzEUJjB//EABoBAQEBAQEBAQAAAAAAAAAAAAAEBwgDBgH/xAAvEQEAAQEGBAYCAgIDAAAAAAAAAhYBBAVTotITUpHRAwYyNXGyEYExQSFhFCRR/9oADAMBAAIRAxEAPwDeIAAAAAAAAAAAAAAAAAAAAAAAAAAAAAAAAAAAAAAAAAAAAAAAAAAAAAAAAAAAAAAAAAAAAAAAAAAAAAAAAAAAAAAAAAAAAAAAAAAAAAAAAAAAAAAAAAAAAAAAAAAAAAAAAAAAAAAAAAAAAAAAAAAAAAAAAAAAAAAAAAAAAAAAAAAAAAAAAAAAAAAAAAAAAAAAAAAAAAAAAAAAAAAAAAAAAAAAAAAAAAAAAAAAAAAAAAAAAAAAAAAAANZ32VbyNLaMv2PpqVvvNHrbteP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X2VbyNLaMv2FK33mj1t2nHi9oP/AGOr0cPiLxI0r/jz/wApfsfN36P/AArxK7+J/mUf/P4/j8/6edt78Oy38OfGyPAAAAAAAAAAAAAAAAAAAAAAAAAAAAAAAAABS9H8YPpj3mX3Xxv19bEk/VamthVgAAAAAAAAAAAAAAAAAAAAAAAAAAAAAAAAKXo/jB9Me8y+6+N+vrYkn6rU1sKsAAAAAAAAAAAAAAAAAAAAAAAAAAAAAAAABS9H8YPpj3mX3Xxv19bEk/VamthVgAAAAAAAAAAAAAAAAAAAAAAAAAAAAAAAAKXo/jB9Me8y+6+N+vrYkn6rU1sKsAAAAAAAAAAAAAAAAAAAAAAAAAAAAAAAABS9H8YPpj3mX3Xxv19bEk/VamthVgAAAAAAAAAAAAAAAAAAAAAAAAAAAAAAAAKXo/jB9Me8y+6+N+vrYkn6rU1sKsAAAAAAAAAAAAAAAAAAAAAAAAAAAAAAAABS9H8YPpj3mX3Xxv19bEk/VazbOlMLdFy8qsxjO0x2tk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yzpTC3RclWYxnaY7SmcKytUu5Z0phbouSrMYztMdpTOFZWqXcs6Uwt0XJVmMZ2mO0pnCsrVLuWdKYW6LkqzGM7THaUzhWVql3LOlMLdFyVZjGdpjtKZwrK1S7lnSmFui5KsxjO0x2lM4Vlapd1iWoqR8y/r8+fR/r4/wB4+Xzl8xG9Xnx5eL4svzK3/Vnx/VjHfMv/AE8V8bwPA/xCNtn4s/n+rLf7/NrCfroAAAAAAAAAAAAAAAAAAAAAAAAAAAAAAAAABalfj+v8+EM/Va5/84e+Xj5s+tiKudAAAAAAAAAAAAAAAAAAAAAAAAAAAAAAAAAALUr8f1/nwhn6rXP/AJw98vHzZ9bEVc6AAAAAAAAAAAAAAAAAAAAAAAAAAAAAAAAAAWpX4/r/AD4Qz9Vrn/zh75ePmz62Iq50AAAAAAAAAAAAAAAAAAAAAAAAAAAAAAAAAAtSvx/X+fCGfqtc/wDnD3y8fNn1sRVzoAAAAAAAAAAAAAAAAAAAAAAAAAAAAAAAAABalfj+v8+EM/Va5/8AOHvl4+bPrYirnQAAAAAAAAAAAAAAAAAAAAAAAAAAAAAAAAAC1K/H9f58IZ+q1z/5w98vHzZ9bEVc6AAAAAAAAAAAAAAAAAAAAAAAAAAAAAAAAAAWpX4/r/PhDP1Wuf8Azh75ePmz62P/2Q=="/>
          <p:cNvSpPr>
            <a:spLocks noChangeAspect="1" noChangeArrowheads="1"/>
          </p:cNvSpPr>
          <p:nvPr/>
        </p:nvSpPr>
        <p:spPr bwMode="auto">
          <a:xfrm>
            <a:off x="307975" y="8632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AutoShape 2" descr="Résultat de recherche d'images pour &quot;eeigm&quot;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5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71CAAE5-F234-4501-9583-F30B9A5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60762"/>
            <a:ext cx="7201041" cy="49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BBF8955-348C-45DC-91C3-32040D336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951" y="152400"/>
            <a:ext cx="740283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87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87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87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87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8742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latin typeface="Diavlo Book"/>
                <a:cs typeface="Arial" panose="020B0604020202020204" pitchFamily="34" charset="0"/>
              </a:rPr>
              <a:t>Las </a:t>
            </a:r>
            <a:r>
              <a:rPr lang="en-GB" sz="2700" b="1" dirty="0" err="1">
                <a:latin typeface="Diavlo Book"/>
                <a:cs typeface="Arial" panose="020B0604020202020204" pitchFamily="34" charset="0"/>
              </a:rPr>
              <a:t>empresas</a:t>
            </a:r>
            <a:r>
              <a:rPr lang="en-GB" sz="2700" b="1" dirty="0">
                <a:latin typeface="Diavlo Book"/>
                <a:cs typeface="Arial" panose="020B0604020202020204" pitchFamily="34" charset="0"/>
              </a:rPr>
              <a:t> que </a:t>
            </a:r>
            <a:r>
              <a:rPr lang="en-GB" sz="2700" b="1" dirty="0" err="1">
                <a:latin typeface="Diavlo Book"/>
                <a:cs typeface="Arial" panose="020B0604020202020204" pitchFamily="34" charset="0"/>
              </a:rPr>
              <a:t>colaboran</a:t>
            </a:r>
            <a:r>
              <a:rPr lang="en-GB" sz="2700" b="1" dirty="0">
                <a:latin typeface="Diavlo Book"/>
                <a:cs typeface="Arial" panose="020B0604020202020204" pitchFamily="34" charset="0"/>
              </a:rPr>
              <a:t> con </a:t>
            </a:r>
            <a:r>
              <a:rPr lang="en-GB" sz="2700" b="1" dirty="0" err="1">
                <a:latin typeface="Diavlo Book"/>
                <a:cs typeface="Arial" panose="020B0604020202020204" pitchFamily="34" charset="0"/>
              </a:rPr>
              <a:t>nosotros</a:t>
            </a:r>
            <a:endParaRPr lang="fr-FR" sz="2700" b="1" dirty="0">
              <a:latin typeface="Diavlo Book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2C943-2D8A-4A18-8442-24DA0D7DDD9A}"/>
              </a:ext>
            </a:extLst>
          </p:cNvPr>
          <p:cNvSpPr>
            <a:spLocks/>
          </p:cNvSpPr>
          <p:nvPr/>
        </p:nvSpPr>
        <p:spPr bwMode="auto">
          <a:xfrm>
            <a:off x="1" y="857250"/>
            <a:ext cx="211974" cy="5143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 sz="3300" dirty="0">
              <a:latin typeface="Calibri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8F7334F-2E20-4F25-88D4-34E04E3C8808}"/>
              </a:ext>
            </a:extLst>
          </p:cNvPr>
          <p:cNvSpPr/>
          <p:nvPr/>
        </p:nvSpPr>
        <p:spPr>
          <a:xfrm>
            <a:off x="907126" y="5583035"/>
            <a:ext cx="224444" cy="2306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B899E6-EF4D-4FC1-9A03-9024B7020BAF}"/>
              </a:ext>
            </a:extLst>
          </p:cNvPr>
          <p:cNvSpPr/>
          <p:nvPr/>
        </p:nvSpPr>
        <p:spPr>
          <a:xfrm>
            <a:off x="632806" y="5583035"/>
            <a:ext cx="224444" cy="230678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D9A7CC1-FC28-4154-AED0-7C7124F5220A}"/>
              </a:ext>
            </a:extLst>
          </p:cNvPr>
          <p:cNvSpPr/>
          <p:nvPr/>
        </p:nvSpPr>
        <p:spPr>
          <a:xfrm>
            <a:off x="365759" y="5583035"/>
            <a:ext cx="224444" cy="230678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present técnica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resent técnic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 técnic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técnica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 técnica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técnica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técnica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técnica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 técnica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006E06F-399D-4BBC-AA10-4576B901B868}" vid="{2D6C2739-7525-44BC-964B-F34F5CCEE914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12138</TotalTime>
  <Words>231</Words>
  <Application>Microsoft Office PowerPoint</Application>
  <PresentationFormat>Presentació en pantalla (4:3)</PresentationFormat>
  <Paragraphs>63</Paragraphs>
  <Slides>10</Slides>
  <Notes>3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2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21" baseType="lpstr">
      <vt:lpstr>Arial Unicode MS</vt:lpstr>
      <vt:lpstr>MS PGothic</vt:lpstr>
      <vt:lpstr>Arial</vt:lpstr>
      <vt:lpstr>Calibri</vt:lpstr>
      <vt:lpstr>Calibri Light</vt:lpstr>
      <vt:lpstr>Diavlo Book</vt:lpstr>
      <vt:lpstr>Times New Roman</vt:lpstr>
      <vt:lpstr>Wingdings</vt:lpstr>
      <vt:lpstr>present técnicas</vt:lpstr>
      <vt:lpstr>Thème1</vt:lpstr>
      <vt:lpstr>Fotografía de Photo Editor</vt:lpstr>
      <vt:lpstr>  EEIGM  Escuela Europea de Ingeniería de Materiales  “Formarse en Europa para Triunfar en el Mundo”    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Materiales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Corzo</dc:creator>
  <cp:lastModifiedBy>Usuario de Windows</cp:lastModifiedBy>
  <cp:revision>389</cp:revision>
  <cp:lastPrinted>2013-10-28T15:46:17Z</cp:lastPrinted>
  <dcterms:created xsi:type="dcterms:W3CDTF">2002-11-11T15:59:57Z</dcterms:created>
  <dcterms:modified xsi:type="dcterms:W3CDTF">2023-11-03T09:28:43Z</dcterms:modified>
</cp:coreProperties>
</file>